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31"/>
  </p:notesMasterIdLst>
  <p:sldIdLst>
    <p:sldId id="469" r:id="rId2"/>
    <p:sldId id="451" r:id="rId3"/>
    <p:sldId id="293" r:id="rId4"/>
    <p:sldId id="470" r:id="rId5"/>
    <p:sldId id="280" r:id="rId6"/>
    <p:sldId id="284" r:id="rId7"/>
    <p:sldId id="287" r:id="rId8"/>
    <p:sldId id="288" r:id="rId9"/>
    <p:sldId id="294" r:id="rId10"/>
    <p:sldId id="289" r:id="rId11"/>
    <p:sldId id="471" r:id="rId12"/>
    <p:sldId id="268" r:id="rId13"/>
    <p:sldId id="292" r:id="rId14"/>
    <p:sldId id="291" r:id="rId15"/>
    <p:sldId id="295" r:id="rId16"/>
    <p:sldId id="296" r:id="rId17"/>
    <p:sldId id="297" r:id="rId18"/>
    <p:sldId id="298" r:id="rId19"/>
    <p:sldId id="299" r:id="rId20"/>
    <p:sldId id="300" r:id="rId21"/>
    <p:sldId id="322" r:id="rId22"/>
    <p:sldId id="301" r:id="rId23"/>
    <p:sldId id="302" r:id="rId24"/>
    <p:sldId id="309" r:id="rId25"/>
    <p:sldId id="303" r:id="rId26"/>
    <p:sldId id="473" r:id="rId27"/>
    <p:sldId id="474" r:id="rId28"/>
    <p:sldId id="475" r:id="rId29"/>
    <p:sldId id="304" r:id="rId30"/>
    <p:sldId id="476" r:id="rId31"/>
    <p:sldId id="477" r:id="rId32"/>
    <p:sldId id="478" r:id="rId33"/>
    <p:sldId id="479" r:id="rId34"/>
    <p:sldId id="480" r:id="rId35"/>
    <p:sldId id="312" r:id="rId36"/>
    <p:sldId id="481" r:id="rId37"/>
    <p:sldId id="319" r:id="rId38"/>
    <p:sldId id="482" r:id="rId39"/>
    <p:sldId id="483" r:id="rId40"/>
    <p:sldId id="323" r:id="rId41"/>
    <p:sldId id="324" r:id="rId42"/>
    <p:sldId id="325" r:id="rId43"/>
    <p:sldId id="326" r:id="rId44"/>
    <p:sldId id="328" r:id="rId45"/>
    <p:sldId id="329" r:id="rId46"/>
    <p:sldId id="330" r:id="rId47"/>
    <p:sldId id="334" r:id="rId48"/>
    <p:sldId id="484" r:id="rId49"/>
    <p:sldId id="333" r:id="rId50"/>
    <p:sldId id="485" r:id="rId51"/>
    <p:sldId id="505" r:id="rId52"/>
    <p:sldId id="338" r:id="rId53"/>
    <p:sldId id="337" r:id="rId54"/>
    <p:sldId id="355" r:id="rId55"/>
    <p:sldId id="354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357" r:id="rId64"/>
    <p:sldId id="367" r:id="rId65"/>
    <p:sldId id="371" r:id="rId66"/>
    <p:sldId id="493" r:id="rId67"/>
    <p:sldId id="494" r:id="rId68"/>
    <p:sldId id="372" r:id="rId69"/>
    <p:sldId id="373" r:id="rId70"/>
    <p:sldId id="375" r:id="rId71"/>
    <p:sldId id="495" r:id="rId72"/>
    <p:sldId id="380" r:id="rId73"/>
    <p:sldId id="379" r:id="rId74"/>
    <p:sldId id="381" r:id="rId75"/>
    <p:sldId id="382" r:id="rId76"/>
    <p:sldId id="385" r:id="rId77"/>
    <p:sldId id="387" r:id="rId78"/>
    <p:sldId id="496" r:id="rId79"/>
    <p:sldId id="504" r:id="rId80"/>
    <p:sldId id="389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65" r:id="rId90"/>
    <p:sldId id="466" r:id="rId91"/>
    <p:sldId id="467" r:id="rId92"/>
    <p:sldId id="506" r:id="rId93"/>
    <p:sldId id="400" r:id="rId94"/>
    <p:sldId id="497" r:id="rId95"/>
    <p:sldId id="401" r:id="rId96"/>
    <p:sldId id="405" r:id="rId97"/>
    <p:sldId id="408" r:id="rId98"/>
    <p:sldId id="407" r:id="rId99"/>
    <p:sldId id="406" r:id="rId100"/>
    <p:sldId id="409" r:id="rId101"/>
    <p:sldId id="498" r:id="rId102"/>
    <p:sldId id="499" r:id="rId103"/>
    <p:sldId id="411" r:id="rId104"/>
    <p:sldId id="414" r:id="rId105"/>
    <p:sldId id="412" r:id="rId106"/>
    <p:sldId id="415" r:id="rId107"/>
    <p:sldId id="416" r:id="rId108"/>
    <p:sldId id="417" r:id="rId109"/>
    <p:sldId id="418" r:id="rId110"/>
    <p:sldId id="420" r:id="rId111"/>
    <p:sldId id="500" r:id="rId112"/>
    <p:sldId id="503" r:id="rId113"/>
    <p:sldId id="419" r:id="rId114"/>
    <p:sldId id="423" r:id="rId115"/>
    <p:sldId id="501" r:id="rId116"/>
    <p:sldId id="425" r:id="rId117"/>
    <p:sldId id="426" r:id="rId118"/>
    <p:sldId id="427" r:id="rId119"/>
    <p:sldId id="428" r:id="rId120"/>
    <p:sldId id="429" r:id="rId121"/>
    <p:sldId id="430" r:id="rId122"/>
    <p:sldId id="431" r:id="rId123"/>
    <p:sldId id="433" r:id="rId124"/>
    <p:sldId id="437" r:id="rId125"/>
    <p:sldId id="436" r:id="rId126"/>
    <p:sldId id="435" r:id="rId127"/>
    <p:sldId id="434" r:id="rId128"/>
    <p:sldId id="438" r:id="rId129"/>
    <p:sldId id="502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3"/>
    <p:restoredTop sz="94600"/>
  </p:normalViewPr>
  <p:slideViewPr>
    <p:cSldViewPr snapToGrid="0" snapToObjects="1">
      <p:cViewPr>
        <p:scale>
          <a:sx n="118" d="100"/>
          <a:sy n="118" d="100"/>
        </p:scale>
        <p:origin x="56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5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9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69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7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4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3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6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0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8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0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0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0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8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0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0.png"/><Relationship Id="rId12" Type="http://schemas.openxmlformats.org/officeDocument/2006/relationships/image" Target="../media/image1850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0.png"/><Relationship Id="rId18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9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png"/><Relationship Id="rId1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66.png"/><Relationship Id="rId13" Type="http://schemas.openxmlformats.org/officeDocument/2006/relationships/image" Target="../media/image273.png"/><Relationship Id="rId14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66.png"/><Relationship Id="rId14" Type="http://schemas.openxmlformats.org/officeDocument/2006/relationships/image" Target="../media/image273.png"/><Relationship Id="rId15" Type="http://schemas.openxmlformats.org/officeDocument/2006/relationships/image" Target="../media/image280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86.png"/><Relationship Id="rId14" Type="http://schemas.openxmlformats.org/officeDocument/2006/relationships/image" Target="../media/image266.png"/><Relationship Id="rId15" Type="http://schemas.openxmlformats.org/officeDocument/2006/relationships/image" Target="../media/image273.png"/><Relationship Id="rId16" Type="http://schemas.openxmlformats.org/officeDocument/2006/relationships/image" Target="../media/image280.png"/><Relationship Id="rId17" Type="http://schemas.openxmlformats.org/officeDocument/2006/relationships/image" Target="../media/image287.png"/><Relationship Id="rId18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hyperlink" Target="https://arxiv.org/pdf/1409.047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3" Type="http://schemas.openxmlformats.org/officeDocument/2006/relationships/hyperlink" Target="https://www.aclweb.org/anthology/D14-1162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3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9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nylki/1efbaa36635956d35bc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6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0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8.tiff"/><Relationship Id="rId5" Type="http://schemas.openxmlformats.org/officeDocument/2006/relationships/image" Target="../media/image17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35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71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10" Type="http://schemas.openxmlformats.org/officeDocument/2006/relationships/image" Target="../media/image167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7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90.png"/><Relationship Id="rId10" Type="http://schemas.openxmlformats.org/officeDocument/2006/relationships/image" Target="../media/image1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4.tif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0.png"/><Relationship Id="rId10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16: </a:t>
            </a:r>
            <a:r>
              <a:rPr lang="en-US" smtClean="0"/>
              <a:t>Language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Modelling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allows us to determine the most likely next event (i.e., sequence of length</a:t>
                </a:r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422" t="-952" r="-2063" b="-7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xmlns="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xmlns="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xmlns="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xmlns="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LSTMs units can be arranged in layers, so that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102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xmlns="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xmlns="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xmlns="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xmlns="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xmlns="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xmlns="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xmlns="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Linearly combine all abstract representations (hidden layers) and optimize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 particular task (e.g., sentiment classification</a:t>
            </a:r>
            <a:r>
              <a:rPr lang="en-US" sz="2400" dirty="0"/>
              <a:t>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41612" y="945242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the remainder of this lecture, we will use text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Availability of data to try things yourself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15C9B2-D0F5-C848-814D-722DEAE731BC}"/>
              </a:ext>
            </a:extLst>
          </p:cNvPr>
          <p:cNvSpPr txBox="1"/>
          <p:nvPr/>
        </p:nvSpPr>
        <p:spPr>
          <a:xfrm>
            <a:off x="774700" y="496568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748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111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249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9" y="309336"/>
            <a:ext cx="5790626" cy="56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3885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8680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4326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xmlns="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="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generates decoder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>
                <a:blip r:embed="rId17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29" y="6492875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59328" y="1382173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6" y="2450457"/>
            <a:ext cx="6847114" cy="35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17677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xmlns="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xmlns="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xmlns="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xmlns="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xmlns="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2558044" y="1240415"/>
            <a:ext cx="7940434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xmlns="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xmlns="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xmlns="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xmlns="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xmlns="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xmlns="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xmlns="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xmlns="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xmlns="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xmlns="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13228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xmlns="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xmlns="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xmlns="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xmlns="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xmlns="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  <a:blipFill rotWithShape="0">
                <a:blip r:embed="rId10"/>
                <a:stretch>
                  <a:fillRect l="-5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7641771" cy="566346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2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4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="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6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xmlns="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8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129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91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Formal Definition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72241" y="1788916"/>
            <a:ext cx="10466616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estimates the probability of any sequence of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65" y="1382047"/>
            <a:ext cx="6769952" cy="53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8490" y="1859499"/>
            <a:ext cx="10940310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Killary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The Feds then closed the courtroom doors.”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Since we’re ultimately modelling a sequence, LM approaches are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157184" y="2016832"/>
            <a:ext cx="9403445" cy="258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143999" y="3603171"/>
            <a:ext cx="2844801" cy="1251858"/>
          </a:xfrm>
          <a:prstGeom prst="wedgeRoundRectCallout">
            <a:avLst>
              <a:gd name="adj1" fmla="val -79355"/>
              <a:gd name="adj2" fmla="val 4684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You calculate each of these probabilities from the training corpus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7" y="2326577"/>
            <a:ext cx="5832859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</p:spTree>
    <p:extLst>
      <p:ext uri="{BB962C8B-B14F-4D97-AF65-F5344CB8AC3E}">
        <p14:creationId xmlns:p14="http://schemas.microsoft.com/office/powerpoint/2010/main" val="742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011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We could easily spend an entire semester on this material.</a:t>
            </a:r>
            <a:br>
              <a:rPr lang="en-US" sz="2800" b="1" dirty="0"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goal for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today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Wednesday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is 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526602" y="4006167"/>
            <a:ext cx="1257007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84044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4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373049" y="1382048"/>
            <a:ext cx="6694714" cy="2199352"/>
          </a:xfrm>
          <a:prstGeom prst="wedgeRoundRectCallout">
            <a:avLst>
              <a:gd name="adj1" fmla="val 5997"/>
              <a:gd name="adj2" fmla="val 664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4081999" y="1579725"/>
            <a:ext cx="5892798" cy="107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You calculate each of these probabilities by simply counting the occurrences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49" y="2613962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Out-of-vocabulary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items are 0 </a:t>
            </a:r>
            <a:r>
              <a:rPr lang="en-US" sz="2400" dirty="0">
                <a:latin typeface="Karla" charset="0"/>
                <a:ea typeface="Karla" charset="0"/>
                <a:cs typeface="Karla" charset="0"/>
                <a:sym typeface="Wingdings" pitchFamily="2" charset="2"/>
              </a:rPr>
              <a:t>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more context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(e.g., trigram, 4-gram), but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sparsity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issue (rarely seen subsequences)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Storage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vehicle vs </a:t>
            </a:r>
            <a:r>
              <a:rPr lang="en-US" sz="24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car)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418114" y="838200"/>
            <a:ext cx="7162800" cy="2710543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circle is a specific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floating point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scalar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Words that are more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semantically similar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to one another will have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are proportionally similar, too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pre-existing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have been trained on gigantic corpora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491220" y="1330306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2927" y="1273156"/>
            <a:ext cx="9491351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These word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are so rich that you get nice properties: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3400D02-4BED-CC45-A383-CFC219413664}"/>
              </a:ext>
            </a:extLst>
          </p:cNvPr>
          <p:cNvSpPr/>
          <p:nvPr/>
        </p:nvSpPr>
        <p:spPr>
          <a:xfrm>
            <a:off x="1330882" y="6238451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xmlns="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xmlns="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542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/>
              <a:t>neural networks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xmlns="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xmlns="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988858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87128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58143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word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</a:t>
            </a:r>
            <a:r>
              <a:rPr lang="en-US"/>
              <a:t>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</a:t>
            </a:r>
            <a:r>
              <a:rPr lang="en-US"/>
              <a:t>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Increasing window size adds many more weights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weights awkwardly handle word position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concept of time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Requires inputting entire context just to predict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808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982625" y="1195684"/>
            <a:ext cx="1046914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Regardless of how we model sequential data, keep in mind that we can estimate any time series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757026" y="5040086"/>
            <a:ext cx="2590800" cy="1193988"/>
          </a:xfrm>
          <a:prstGeom prst="wedgeRoundRectCallout">
            <a:avLst>
              <a:gd name="adj1" fmla="val -24635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distribution of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measurements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392855" y="5040086"/>
            <a:ext cx="2590800" cy="1193988"/>
          </a:xfrm>
          <a:prstGeom prst="wedgeRoundRectCallout">
            <a:avLst>
              <a:gd name="adj1" fmla="val -35980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probability of an event, depends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all of the events that occurred before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760400" y="1876159"/>
            <a:ext cx="2590800" cy="1193988"/>
          </a:xfrm>
          <a:prstGeom prst="wedgeRoundRectCallout">
            <a:avLst>
              <a:gd name="adj1" fmla="val -102367"/>
              <a:gd name="adj2" fmla="val 7084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This compounds for all subsequent events, too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03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2311400"/>
            <a:ext cx="4279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RNNs</a:t>
            </a:r>
            <a:endParaRPr lang="en-US" b="1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xmlns="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1102493" y="1255413"/>
            <a:ext cx="8350968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Recurrent Neural Network (RNN)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18000" y="2387247"/>
            <a:ext cx="2344440" cy="3838421"/>
            <a:chOff x="3818000" y="2387247"/>
            <a:chExt cx="2344440" cy="38384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6092529" y="2404992"/>
            <a:ext cx="2344440" cy="3838421"/>
            <a:chOff x="3818000" y="2387247"/>
            <a:chExt cx="2344440" cy="38384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35903" y="2426550"/>
            <a:ext cx="2344440" cy="3838421"/>
            <a:chOff x="3818000" y="2387247"/>
            <a:chExt cx="2344440" cy="3838421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/>
              <a:t>RNNs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926768" y="1145740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seen this abstract view in Lecture 15.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="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xmlns="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 smtClean="0">
                    <a:latin typeface="Avenir Light" panose="020B0402020203020204" pitchFamily="34" charset="77"/>
                  </a:rPr>
                  <a:t>The recurrent </a:t>
                </a:r>
                <a:r>
                  <a:rPr lang="en-US" b="1" dirty="0">
                    <a:latin typeface="Avenir Light" panose="020B0402020203020204" pitchFamily="34" charset="77"/>
                  </a:rPr>
                  <a:t>loop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b="1" dirty="0" smtClean="0">
                    <a:latin typeface="Avenir Light" panose="020B0402020203020204" pitchFamily="34" charset="77"/>
                  </a:rPr>
                  <a:t> </a:t>
                </a:r>
                <a:r>
                  <a:rPr lang="en-US" b="1" dirty="0">
                    <a:latin typeface="Avenir Light" panose="020B0402020203020204" pitchFamily="34" charset="77"/>
                  </a:rPr>
                  <a:t>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  <a:blipFill rotWithShape="0">
                <a:blip r:embed="rId7"/>
                <a:stretch>
                  <a:fillRect l="-1026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7">
            <a:extLst>
              <a:ext uri="{FF2B5EF4-FFF2-40B4-BE49-F238E27FC236}">
                <a16:creationId xmlns:a16="http://schemas.microsoft.com/office/drawing/2014/main" xmlns="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xmlns="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xmlns="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During training, regardless of our output predictions,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we feed in the correct inputs</a:t>
            </a:r>
          </a:p>
        </p:txBody>
      </p:sp>
    </p:spTree>
    <p:extLst>
      <p:ext uri="{BB962C8B-B14F-4D97-AF65-F5344CB8AC3E}">
        <p14:creationId xmlns:p14="http://schemas.microsoft.com/office/powerpoint/2010/main" val="9559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time steps</a:t>
                </a: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xmlns="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 rotWithShape="0">
                <a:blip r:embed="rId23"/>
                <a:stretch>
                  <a:fillRect l="-1143" r="-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784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Seattle: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7897431" y="1869757"/>
            <a:ext cx="2362600" cy="2770196"/>
            <a:chOff x="8113937" y="1813744"/>
            <a:chExt cx="2362600" cy="27701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8113937" y="4064463"/>
              <a:ext cx="1541075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940213" y="1813744"/>
            <a:ext cx="4536324" cy="2770194"/>
            <a:chOff x="5940213" y="1813744"/>
            <a:chExt cx="4536324" cy="277019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ight Arrow 155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5940213" y="4064461"/>
              <a:ext cx="3714799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845923" y="1835264"/>
            <a:ext cx="6618637" cy="2770193"/>
            <a:chOff x="3857900" y="1813744"/>
            <a:chExt cx="6618637" cy="277019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3857900" y="4064460"/>
              <a:ext cx="5797112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2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</a:t>
            </a:r>
            <a:endParaRPr lang="en-US" dirty="0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backpropagation through time (BPTT)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process is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steps (e.g., every sentence or paragraph)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dirty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n-grams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because we still have ‘infinite memory’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next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61" t="-1074" r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384802" cy="4097464"/>
            <a:chOff x="3757295" y="2409621"/>
            <a:chExt cx="2384802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324097" cy="4097464"/>
              <a:chOff x="3818000" y="2409621"/>
              <a:chExt cx="2324097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4" y="6003497"/>
                <a:ext cx="138992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000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shouted,</a:t>
                </a:r>
                <a:endParaRPr lang="en-US" sz="20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598384" cy="4097464"/>
            <a:chOff x="3757295" y="2409621"/>
            <a:chExt cx="2598384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537679" cy="4097464"/>
              <a:chOff x="3818000" y="2409621"/>
              <a:chExt cx="2537679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018" y="6003497"/>
                <a:ext cx="18016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“shouted,”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“Harry”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easily yield different outputs, depending on the context (unlike FFNNs and n-grams).</a:t>
            </a:r>
          </a:p>
        </p:txBody>
      </p:sp>
    </p:spTree>
    <p:extLst>
      <p:ext uri="{BB962C8B-B14F-4D97-AF65-F5344CB8AC3E}">
        <p14:creationId xmlns:p14="http://schemas.microsoft.com/office/powerpoint/2010/main" val="18096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1" y="2927432"/>
            <a:ext cx="9079557" cy="2935837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14" y="981654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725680" y="957235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5669643" y="5962539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11" y="143885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Seattle: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2228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To address RNNs’ finnicky nature with long-range context, we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turned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to an RNN variant named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LSTMs (long short-term memory)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But first, let’s recap what we’ve learned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459831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xmlns="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xmlns="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78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88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14" y="469900"/>
            <a:ext cx="6667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Seattle: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xmlns="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A type of RNN that is designed to better handle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addition to a traditional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h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let’s have a dedicated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xmlns="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xmlns="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="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forget gate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turned off, will preserve all info)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xmlns="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xmlns="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xmlns="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xmlns="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xmlns="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xmlns="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xmlns="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xmlns="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xmlns="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xmlns="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xmlns="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xmlns="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xmlns="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xmlns="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xmlns="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xmlns="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xmlns="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xmlns="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xmlns="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xmlns="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xmlns="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xmlns="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xmlns="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xmlns="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xmlns="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xmlns="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xmlns="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your goal isn’t to predict the next item in a sequence, and you rather do some other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classification or regression task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hidden layers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Why is it useful to accurately estimate the joint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32" t="-1435" r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xmlns="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  <a:blipFill rotWithShape="0"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  <a:blipFill rotWithShape="0">
                <a:blip r:embed="rId1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  <a:blipFill rotWithShape="0">
                <a:blip r:embed="rId20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xmlns="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xmlns="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xmlns="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xmlns="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xmlns="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xmlns="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 rotWithShape="0"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  <a:blipFill rotWithShape="0">
                <a:blip r:embed="rId1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  <a:blipFill rotWithShape="0">
                <a:blip r:embed="rId1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Bi-directional (review)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94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5896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852442" cy="1162592"/>
          </a:xfrm>
        </p:spPr>
        <p:txBody>
          <a:bodyPr/>
          <a:lstStyle/>
          <a:p>
            <a:r>
              <a:rPr lang="en-US" dirty="0"/>
              <a:t>Bi-directional (review)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 txBox="1">
            <a:spLocks/>
          </p:cNvSpPr>
          <p:nvPr/>
        </p:nvSpPr>
        <p:spPr>
          <a:xfrm>
            <a:off x="347472" y="219456"/>
            <a:ext cx="9775371" cy="11625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RNN Extensions: 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xmlns="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xmlns="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xmlns="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xmlns="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xmlns="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xmlns="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xmlns="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xmlns="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3065</TotalTime>
  <Words>8467</Words>
  <Application>Microsoft Macintosh PowerPoint</Application>
  <PresentationFormat>Widescreen</PresentationFormat>
  <Paragraphs>1708</Paragraphs>
  <Slides>129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Avenir Book</vt:lpstr>
      <vt:lpstr>Avenir Light</vt:lpstr>
      <vt:lpstr>Avenir Roman</vt:lpstr>
      <vt:lpstr>Calibri</vt:lpstr>
      <vt:lpstr>Cambria Math</vt:lpstr>
      <vt:lpstr>Karla</vt:lpstr>
      <vt:lpstr>Noto Sans</vt:lpstr>
      <vt:lpstr>Wingdings</vt:lpstr>
      <vt:lpstr>Arial</vt:lpstr>
      <vt:lpstr>GEC_template</vt:lpstr>
      <vt:lpstr>Lecture 16: Language Modelling</vt:lpstr>
      <vt:lpstr>Outline</vt:lpstr>
      <vt:lpstr>PowerPoint Presentation</vt:lpstr>
      <vt:lpstr>Outline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Language Modelling</vt:lpstr>
      <vt:lpstr>Language Modelling</vt:lpstr>
      <vt:lpstr>Language Modelling</vt:lpstr>
      <vt:lpstr>Language Modelling: Formal Definition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neural networks</vt:lpstr>
      <vt:lpstr>Language Modelling: neural networks</vt:lpstr>
      <vt:lpstr>Language Modelling: neural networks</vt:lpstr>
      <vt:lpstr>Language Modelling: neural networks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 : Feed-forward Neural Net</vt:lpstr>
      <vt:lpstr>Language Modelling : Feed-forward Neural Net</vt:lpstr>
      <vt:lpstr>Language Modelling</vt:lpstr>
      <vt:lpstr>Outline</vt:lpstr>
      <vt:lpstr>PowerPoint Presentation</vt:lpstr>
      <vt:lpstr>Language Modelling</vt:lpstr>
      <vt:lpstr>Language Modelling: RNNs</vt:lpstr>
      <vt:lpstr>Language Modelling: RNNs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Sequential Modelling (so far)</vt:lpstr>
      <vt:lpstr>Outline</vt:lpstr>
      <vt:lpstr>PowerPoint Presentation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Sequential Modelling</vt:lpstr>
      <vt:lpstr>Sequential Modelling</vt:lpstr>
      <vt:lpstr>Sequential Modelling</vt:lpstr>
      <vt:lpstr>Sequential Modelling</vt:lpstr>
      <vt:lpstr>PowerPoint Presentation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Bi-directional (review)</vt:lpstr>
      <vt:lpstr>Bi-directional (review)</vt:lpstr>
      <vt:lpstr>RNN Extensions: Bi-directional LSTMs (review)</vt:lpstr>
      <vt:lpstr>PowerPoint Presentation</vt:lpstr>
      <vt:lpstr>RNN Extensions: Bi-directional LSTMs (review)</vt:lpstr>
      <vt:lpstr>RNN Extensions: Bi-directional LSTMs (review)</vt:lpstr>
      <vt:lpstr>RNN Extensions: Bi-directional LSTMs (review)</vt:lpstr>
      <vt:lpstr>Deep RNN (review) </vt:lpstr>
      <vt:lpstr>Deep RNN (review)</vt:lpstr>
      <vt:lpstr>Deep RNN (review)</vt:lpstr>
      <vt:lpstr>Deep RNN (review)</vt:lpstr>
      <vt:lpstr>Deep RNN (review)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  <vt:lpstr>Outline</vt:lpstr>
      <vt:lpstr>PowerPoint Presentation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Outline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416</cp:revision>
  <cp:lastPrinted>2020-03-30T17:10:18Z</cp:lastPrinted>
  <dcterms:created xsi:type="dcterms:W3CDTF">2020-01-21T14:53:13Z</dcterms:created>
  <dcterms:modified xsi:type="dcterms:W3CDTF">2020-03-30T17:11:21Z</dcterms:modified>
</cp:coreProperties>
</file>